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338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2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6996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679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0332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79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754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94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2425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69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841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656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150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BBC38-C58E-4991-ADDB-D005EA68E2E9}" type="datetimeFigureOut">
              <a:rPr lang="en-US" smtClean="0"/>
              <a:pPr/>
              <a:t>22-Jan-19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38D13-6A39-4E9A-A501-964280B77C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348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1061" y="2301171"/>
            <a:ext cx="9144000" cy="2387600"/>
          </a:xfrm>
        </p:spPr>
        <p:txBody>
          <a:bodyPr>
            <a:noAutofit/>
          </a:bodyPr>
          <a:lstStyle/>
          <a:p>
            <a:r>
              <a:rPr lang="sr-Cyrl-RS" sz="2800" dirty="0" smtClean="0">
                <a:latin typeface="+mn-lt"/>
              </a:rPr>
              <a:t/>
            </a:r>
            <a:br>
              <a:rPr lang="sr-Cyrl-RS" sz="2800" dirty="0" smtClean="0">
                <a:latin typeface="+mn-lt"/>
              </a:rPr>
            </a:br>
            <a:r>
              <a:rPr lang="sr-Cyrl-RS" sz="2800" dirty="0" smtClean="0">
                <a:latin typeface="+mn-lt"/>
              </a:rPr>
              <a:t/>
            </a:r>
            <a:br>
              <a:rPr lang="sr-Cyrl-RS" sz="2800" dirty="0" smtClean="0">
                <a:latin typeface="+mn-lt"/>
              </a:rPr>
            </a:br>
            <a:r>
              <a:rPr lang="sr-Cyrl-RS" sz="2800" dirty="0" smtClean="0">
                <a:latin typeface="+mn-lt"/>
              </a:rPr>
              <a:t/>
            </a:r>
            <a:br>
              <a:rPr lang="sr-Cyrl-RS" sz="2800" dirty="0" smtClean="0">
                <a:latin typeface="+mn-lt"/>
              </a:rPr>
            </a:br>
            <a:r>
              <a:rPr lang="sr-Cyrl-RS" sz="2800" dirty="0" smtClean="0">
                <a:latin typeface="+mn-lt"/>
              </a:rPr>
              <a:t/>
            </a:r>
            <a:br>
              <a:rPr lang="sr-Cyrl-RS" sz="2800" dirty="0" smtClean="0">
                <a:latin typeface="+mn-lt"/>
              </a:rPr>
            </a:br>
            <a:r>
              <a:rPr lang="sr-Cyrl-RS" sz="2800" dirty="0">
                <a:latin typeface="+mn-lt"/>
              </a:rPr>
              <a:t/>
            </a:r>
            <a:br>
              <a:rPr lang="sr-Cyrl-RS" sz="2800" dirty="0">
                <a:latin typeface="+mn-lt"/>
              </a:rPr>
            </a:br>
            <a:r>
              <a:rPr lang="sr-Cyrl-RS" sz="2800" dirty="0" smtClean="0">
                <a:latin typeface="+mn-lt"/>
              </a:rPr>
              <a:t/>
            </a:r>
            <a:br>
              <a:rPr lang="sr-Cyrl-RS" sz="2800" dirty="0" smtClean="0">
                <a:latin typeface="+mn-lt"/>
              </a:rPr>
            </a:br>
            <a:r>
              <a:rPr lang="fr-FR" sz="2800" b="1" dirty="0">
                <a:latin typeface="+mn-lt"/>
              </a:rPr>
              <a:t>МАСТЕР АКАДЕМСКЕ СТУДИЈЕ</a:t>
            </a:r>
            <a:r>
              <a:rPr lang="en-US" sz="2800" dirty="0">
                <a:latin typeface="+mn-lt"/>
              </a:rPr>
              <a:t/>
            </a:r>
            <a:br>
              <a:rPr lang="en-US" sz="2800" dirty="0">
                <a:latin typeface="+mn-lt"/>
              </a:rPr>
            </a:br>
            <a:r>
              <a:rPr lang="fr-FR" sz="2800" b="1" dirty="0" err="1">
                <a:latin typeface="+mn-lt"/>
              </a:rPr>
              <a:t>Мастер</a:t>
            </a:r>
            <a:r>
              <a:rPr lang="fr-FR" sz="2800" b="1" dirty="0">
                <a:latin typeface="+mn-lt"/>
              </a:rPr>
              <a:t> </a:t>
            </a:r>
            <a:r>
              <a:rPr lang="fr-FR" sz="2800" b="1" dirty="0" err="1">
                <a:latin typeface="+mn-lt"/>
              </a:rPr>
              <a:t>менаџмент</a:t>
            </a:r>
            <a:r>
              <a:rPr lang="fr-FR" sz="2800" b="1" dirty="0">
                <a:latin typeface="+mn-lt"/>
              </a:rPr>
              <a:t> у </a:t>
            </a:r>
            <a:r>
              <a:rPr lang="fr-FR" sz="2800" b="1" dirty="0" err="1">
                <a:latin typeface="+mn-lt"/>
              </a:rPr>
              <a:t>систему</a:t>
            </a:r>
            <a:r>
              <a:rPr lang="fr-FR" sz="2800" b="1" dirty="0">
                <a:latin typeface="+mn-lt"/>
              </a:rPr>
              <a:t> </a:t>
            </a:r>
            <a:r>
              <a:rPr lang="fr-FR" sz="2800" b="1" dirty="0" err="1">
                <a:latin typeface="+mn-lt"/>
              </a:rPr>
              <a:t>здравствене</a:t>
            </a:r>
            <a:r>
              <a:rPr lang="fr-FR" sz="2800" b="1" dirty="0">
                <a:latin typeface="+mn-lt"/>
              </a:rPr>
              <a:t> </a:t>
            </a:r>
            <a:r>
              <a:rPr lang="fr-FR" sz="2800" b="1" dirty="0" err="1">
                <a:latin typeface="+mn-lt"/>
              </a:rPr>
              <a:t>заштите</a:t>
            </a:r>
            <a:r>
              <a:rPr lang="en-US" sz="2800" dirty="0">
                <a:latin typeface="+mn-lt"/>
              </a:rPr>
              <a:t/>
            </a:r>
            <a:br>
              <a:rPr lang="en-US" sz="2800" dirty="0">
                <a:latin typeface="+mn-lt"/>
              </a:rPr>
            </a:br>
            <a:r>
              <a:rPr lang="sr-Cyrl-CS" sz="2800" b="1" dirty="0">
                <a:latin typeface="+mn-lt"/>
              </a:rPr>
              <a:t>ПОЛИТИКА И СИСТЕМ ЗДРАВСТВЕНЕ ЗАШТИТЕ</a:t>
            </a:r>
            <a:r>
              <a:rPr lang="en-US" sz="2800" dirty="0">
                <a:latin typeface="+mn-lt"/>
              </a:rPr>
              <a:t/>
            </a:r>
            <a:br>
              <a:rPr lang="en-US" sz="2800" dirty="0">
                <a:latin typeface="+mn-lt"/>
              </a:rPr>
            </a:br>
            <a:r>
              <a:rPr lang="sr-Latn-CS" sz="2800" dirty="0">
                <a:latin typeface="+mn-lt"/>
              </a:rPr>
              <a:t> </a:t>
            </a:r>
            <a:r>
              <a:rPr lang="en-US" sz="2800" dirty="0">
                <a:latin typeface="+mn-lt"/>
              </a:rPr>
              <a:t/>
            </a:r>
            <a:br>
              <a:rPr lang="en-US" sz="2800" dirty="0">
                <a:latin typeface="+mn-lt"/>
              </a:rPr>
            </a:br>
            <a:r>
              <a:rPr lang="sr-Cyrl-RS" sz="2800" dirty="0" smtClean="0">
                <a:latin typeface="+mn-lt"/>
              </a:rPr>
              <a:t/>
            </a:r>
            <a:br>
              <a:rPr lang="sr-Cyrl-RS" sz="2800" dirty="0" smtClean="0">
                <a:latin typeface="+mn-lt"/>
              </a:rPr>
            </a:br>
            <a:r>
              <a:rPr lang="sr-Cyrl-RS" sz="2800" b="1" dirty="0">
                <a:latin typeface="+mn-lt"/>
              </a:rPr>
              <a:t>СПЕЦИФИЧНОСТИ ОДРЕЂЕНИХ ЗДРАВСТВЕНИХ СИСТЕМА</a:t>
            </a:r>
            <a:endParaRPr lang="en-US" sz="2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3649" y="4824946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Наставна јединица бр. 5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Организације система здравствене заштите у појединим Европским земљама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Доц. др Оливера Миловановић</a:t>
            </a:r>
          </a:p>
          <a:p>
            <a:endParaRPr lang="ru-RU" dirty="0" smtClean="0"/>
          </a:p>
          <a:p>
            <a:endParaRPr lang="en-US" dirty="0"/>
          </a:p>
        </p:txBody>
      </p:sp>
      <p:pic>
        <p:nvPicPr>
          <p:cNvPr id="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1878" y="277091"/>
            <a:ext cx="78565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76523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321" y="21057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Организације система здравствене заштите у појединим Европским земљама</a:t>
            </a:r>
            <a:b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RS" sz="3200" b="1" dirty="0"/>
              <a:t>Организација система здравствене заштите у Немачкој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51" y="2009105"/>
            <a:ext cx="11410682" cy="4726546"/>
          </a:xfrm>
        </p:spPr>
        <p:txBody>
          <a:bodyPr/>
          <a:lstStyle/>
          <a:p>
            <a:r>
              <a:rPr lang="ru-RU" dirty="0" smtClean="0"/>
              <a:t>Обавезно осигурање – финансира се путем доприноса за обавезно здравствено осигурање, државних средстава, пре свега пореза, премија за добровољно здравствено осигурање и партиципација осигураника.</a:t>
            </a:r>
          </a:p>
          <a:p>
            <a:r>
              <a:rPr lang="ru-RU" dirty="0" smtClean="0"/>
              <a:t>11,6% БДП или 287,3 милијарди евра се издваја годишње за финансирање здравственог осигурања, од чега 57,5% долази од обавезног осигурања, 9.5% од приватног осигурања, а око 13% од ,,плаћања из џепа’’, око 8% од пореза.</a:t>
            </a:r>
          </a:p>
          <a:p>
            <a:r>
              <a:rPr lang="ru-RU" dirty="0" smtClean="0"/>
              <a:t> Немачка се рангира као 9. земља међу ОЕЦД земљама по количини средстава која издваја за здравство.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74596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775" y="146185"/>
            <a:ext cx="10515600" cy="129625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 smtClean="0">
                <a:latin typeface="+mn-lt"/>
              </a:rPr>
              <a:t>Организација система здравствене заштите у Италији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456" y="1571223"/>
            <a:ext cx="11616744" cy="5035639"/>
          </a:xfrm>
        </p:spPr>
        <p:txBody>
          <a:bodyPr numCol="2">
            <a:normAutofit fontScale="92500" lnSpcReduction="10000"/>
          </a:bodyPr>
          <a:lstStyle/>
          <a:p>
            <a:r>
              <a:rPr lang="sr-Cyrl-RS" dirty="0" smtClean="0"/>
              <a:t>На основу извештаја СЗО здравствени систем у Италији спада у један од боље организованих система. </a:t>
            </a:r>
          </a:p>
          <a:p>
            <a:r>
              <a:rPr lang="sr-Cyrl-RS" dirty="0" smtClean="0"/>
              <a:t>Оно што отежава функционисање здравственог система у Италији јесте финансирање што се одражава на укупни квалитет здравствене заштите што је условљавало процесе реформе.</a:t>
            </a:r>
          </a:p>
          <a:p>
            <a:r>
              <a:rPr lang="ru-RU" dirty="0" smtClean="0"/>
              <a:t>Здравствени систем у овој земљи је организован као Национални здравствени систем </a:t>
            </a:r>
          </a:p>
          <a:p>
            <a:r>
              <a:rPr lang="ru-RU" dirty="0" smtClean="0"/>
              <a:t>Обезбеђује универзално осигурање од ризика болести и заснива се на следећим принципима: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јавна одговорност за заштиту права на здравље,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универзалност, </a:t>
            </a: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једнакост и правичност,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слобода избора,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информисаност и учешће грађана,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бесплатна здравствена заштита у границама утврђеним законом и обавезним пакетом здравствених услуга.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0065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805" y="12042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Италији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7" y="1635617"/>
            <a:ext cx="11269014" cy="479094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Италија је земља која је прихватиле Бевериџов модел социјалног осигурања и установиле систем здравственог осигурања који обезбеђује једнак приступ универзалној здравственој заштити и који се финансира путем пореза, по узору на Британску националну здравствену службу. </a:t>
            </a:r>
          </a:p>
          <a:p>
            <a:r>
              <a:rPr lang="ru-RU" dirty="0" smtClean="0"/>
              <a:t>Модел опште здравствене заштите, установљен 1978. године, карактерише потпуна обухваћеност становништва здравственом заштитом која је бесплатна за све осигуранике, пошто се сваком становнику гарантује право на здравствену заштиту самим рођењем.</a:t>
            </a:r>
          </a:p>
          <a:p>
            <a:r>
              <a:rPr lang="ru-RU" dirty="0" smtClean="0"/>
              <a:t>Нови систем је уведен у оквиру једне од најзначајнијих реформи у италијанском здравственом систему, када је дотадашњи систем фондова за здравствено осигурање заменио јединствени Национални здравствени систем.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2253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169" y="10754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Италији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50" y="1519706"/>
            <a:ext cx="11706895" cy="5151549"/>
          </a:xfrm>
        </p:spPr>
        <p:txBody>
          <a:bodyPr/>
          <a:lstStyle/>
          <a:p>
            <a:r>
              <a:rPr lang="ru-RU" dirty="0" smtClean="0"/>
              <a:t>Наведена реформа здравственог осигурња вршена је како би се обезбедила идентична здравствена заштита свим грађанима независно од њихових прихода или места пребивалишта</a:t>
            </a:r>
          </a:p>
          <a:p>
            <a:r>
              <a:rPr lang="ru-RU" dirty="0" smtClean="0"/>
              <a:t>Додатни циљеви спроведене реформе су били унапређење система превенције болести, ефикаснија контрола раста здравствених трошкова и осигурање демократске контроле над управљањем целокупним здравственим системом. </a:t>
            </a:r>
          </a:p>
          <a:p>
            <a:r>
              <a:rPr lang="ru-RU" dirty="0" smtClean="0"/>
              <a:t>Након тога су уследили додатне промене у систему обавезног осигурања, како би се достигла већа децентрализација система осигурања, адекватнија контрола трошкова здравствене заштите и модификације структуре и организације Националног здравственог система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8108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1668"/>
            <a:ext cx="10515600" cy="11075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Италији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365" y="1468192"/>
            <a:ext cx="11372045" cy="498412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Национални здравствени систем контролише како физичко тако и ментално здравље целокупног становништва, без обзира на разлике, али и  обезбеђује једнакости свих осигураника.</a:t>
            </a:r>
          </a:p>
          <a:p>
            <a:r>
              <a:rPr lang="ru-RU" dirty="0" smtClean="0"/>
              <a:t>Систем здравственог осигурања у Италији утврђен је као систем обавезног осигурања – здравствено осигурање је обавезно за све становнике Италије </a:t>
            </a:r>
          </a:p>
          <a:p>
            <a:r>
              <a:rPr lang="ru-RU" dirty="0" smtClean="0"/>
              <a:t>Као систем универзалног осигурања од ризика болести – сваки италијански и страни држављанин који има пребивалиште у Италији има право на услуге здравствене заштите, и као систем свеобухватног осигурања – здравствено осигурање покрива све медицинске третмане неопходне за лечење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Особина система здравствене заштите и Италији је да држављани ЕУ имају идентична права, али уз додатак у виду плаћања партиципације, али треба истаћи да право на здравствену заштиту осталих страних држављана регулише билатералним споразумима.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28348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48" y="40376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Италији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123" y="2047740"/>
            <a:ext cx="11431073" cy="5087155"/>
          </a:xfrm>
        </p:spPr>
        <p:txBody>
          <a:bodyPr/>
          <a:lstStyle/>
          <a:p>
            <a:r>
              <a:rPr lang="ru-RU" dirty="0" smtClean="0"/>
              <a:t>Целокупно становништво Италије обухваћено обавезним здравственим осигурањем</a:t>
            </a:r>
          </a:p>
          <a:p>
            <a:r>
              <a:rPr lang="ru-RU" dirty="0" smtClean="0"/>
              <a:t>Самим тим приватно осигурање има минималну улогу у систему здравствене заштите у Италији ( само 15% становника има приватно здравствено осигурање)</a:t>
            </a:r>
          </a:p>
          <a:p>
            <a:r>
              <a:rPr lang="ru-RU" dirty="0" smtClean="0"/>
              <a:t>Према статистичким подацима учешће трошкова које покрива приватно осигурање у укупној здравственој потрошњи је свега око 2%.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463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443" y="2234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Италији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17" y="1799867"/>
            <a:ext cx="10945969" cy="4588053"/>
          </a:xfrm>
        </p:spPr>
        <p:txBody>
          <a:bodyPr/>
          <a:lstStyle/>
          <a:p>
            <a:r>
              <a:rPr lang="ru-RU" dirty="0" smtClean="0"/>
              <a:t>У Италији систем приватног осигурања има само допунску улогу у систему здравственог осигурања, </a:t>
            </a:r>
          </a:p>
          <a:p>
            <a:r>
              <a:rPr lang="ru-RU" dirty="0" smtClean="0"/>
              <a:t>На основу приватног здравственог осигурања осигураници могу да остваре комплементарну, односно суплементарну заштиту од ризика болести. </a:t>
            </a:r>
          </a:p>
          <a:p>
            <a:r>
              <a:rPr lang="ru-RU" dirty="0" smtClean="0"/>
              <a:t>Осигурано лице не поседује право да уместо обавезног изаберу приватно здравствено осигурање.</a:t>
            </a:r>
          </a:p>
          <a:p>
            <a:r>
              <a:rPr lang="ru-RU" dirty="0" smtClean="0"/>
              <a:t>Приватним осигурањем се могу надокнадити само трошкови услуга које обавезно осигурање делимично покрива или трошкови здравствених услуга које обавезно осигурање уопште не покрива.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1154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259" y="9466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Италији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2" y="1584101"/>
            <a:ext cx="11449317" cy="5009881"/>
          </a:xfrm>
        </p:spPr>
        <p:txBody>
          <a:bodyPr>
            <a:normAutofit/>
          </a:bodyPr>
          <a:lstStyle/>
          <a:p>
            <a:r>
              <a:rPr lang="ru-RU" dirty="0" smtClean="0"/>
              <a:t>Иако је у земљама чланицама ОЕЦД систем здравственог осигурања централизован, систем обавезног осигурања и здравствене заштите у Италији је у потпуности децентрализован (систем организован на три нивоа – централном (националном), регионалном и локалном нивоу).</a:t>
            </a:r>
          </a:p>
          <a:p>
            <a:r>
              <a:rPr lang="ru-RU" dirty="0" smtClean="0"/>
              <a:t>Обавезно осигурање се обезбеђује и спроводи у регионима и у локалним здравственим јединицама које постоје у свим регионима Италије.</a:t>
            </a:r>
          </a:p>
          <a:p>
            <a:r>
              <a:rPr lang="ru-RU" dirty="0" smtClean="0"/>
              <a:t>Даљом анализом система детектовано је да у оквиру региона постоје формиране територијалне управне јединице, тј. локалне здравствене јединице које су задужене са управљањем системом здравствене заштите и за пружање здравствених услуга на локалном нивоу.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4335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533" y="18482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Италији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002" y="1803042"/>
            <a:ext cx="11269014" cy="4932608"/>
          </a:xfrm>
        </p:spPr>
        <p:txBody>
          <a:bodyPr/>
          <a:lstStyle/>
          <a:p>
            <a:r>
              <a:rPr lang="ru-RU" dirty="0" smtClean="0"/>
              <a:t>У систему здравствене заштите Италије постоји опција избора лекара опште праксе док за децу до 14 година посотоји опција избора педијатра. </a:t>
            </a:r>
          </a:p>
          <a:p>
            <a:r>
              <a:rPr lang="ru-RU" dirty="0" smtClean="0"/>
              <a:t>Треба нагласити да избор лекара (у Италији- породични лекар), јесте и обавеза јер је то услов за остваривање здравствене заштите</a:t>
            </a:r>
          </a:p>
          <a:p>
            <a:r>
              <a:rPr lang="ru-RU" dirty="0" smtClean="0"/>
              <a:t>Улога породичног лекара је да кординација услуге здравствене заштите на примарном, секундарном и терцијарном нивоу, односно усмеравање пацијента у остваривању здравствене заштите на адекватном нивоу. </a:t>
            </a:r>
          </a:p>
          <a:p>
            <a:r>
              <a:rPr lang="ru-RU" dirty="0" smtClean="0"/>
              <a:t>Законска одредба је да је дозвољни број пацијената по лекару 1500, док је за педијатре тај број мањи износи 800.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2458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321" y="19770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3200" b="1" dirty="0" smtClean="0">
                <a:latin typeface="+mn-lt"/>
              </a:rPr>
              <a:t>Организација система здравствене заштите у Италији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07" y="1725768"/>
            <a:ext cx="11565229" cy="4855336"/>
          </a:xfrm>
        </p:spPr>
        <p:txBody>
          <a:bodyPr/>
          <a:lstStyle/>
          <a:p>
            <a:r>
              <a:rPr lang="ru-RU" dirty="0" smtClean="0"/>
              <a:t>Трошкови Националног здравственог система су у 2011. години износили 112,9 милијарди евра, а њихово учешће у БДП је 7,1%. </a:t>
            </a:r>
          </a:p>
          <a:p>
            <a:r>
              <a:rPr lang="ru-RU" dirty="0" smtClean="0"/>
              <a:t>Највећи део трошкова се издвајало за зараде (медицинског, стручног, техничког и административног особља) – 32,2% укупних трошкова, и за медицинске производе, односно средства и услуге – 32,1%. </a:t>
            </a:r>
          </a:p>
          <a:p>
            <a:r>
              <a:rPr lang="ru-RU" dirty="0" smtClean="0"/>
              <a:t>Анализа трошкова је показала да је за примарну заштиту издвојено 5,9% трошкова, за лекаре специјалисте 4,1%, за приватне болнице 7,9%, за лекове 8,8%, за рехабилитацију 1,8% и за друге услуге 5,7% укупних трошкова обавезног осигурања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2689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93" y="231820"/>
            <a:ext cx="11320530" cy="133940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RS" sz="2400" b="1" dirty="0" smtClean="0"/>
              <a:t>Организација система здравствене заштите у Немачкој</a:t>
            </a:r>
            <a:br>
              <a:rPr lang="sr-Cyrl-RS" sz="2400" b="1" dirty="0" smtClean="0"/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07" y="1455313"/>
            <a:ext cx="11423561" cy="5061397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sr-Cyrl-RS" sz="2400" dirty="0" smtClean="0"/>
              <a:t>За време Бизмарка уведен је систем социјалне сигурности, неки од овсновних принципа овог система и даље егзистирају у систему Немачке.</a:t>
            </a:r>
          </a:p>
          <a:p>
            <a:pPr>
              <a:lnSpc>
                <a:spcPct val="100000"/>
              </a:lnSpc>
            </a:pPr>
            <a:r>
              <a:rPr lang="sr-Cyrl-RS" sz="2400" dirty="0" smtClean="0"/>
              <a:t>Како су се принципи Бизмарковог система односили на лица која су запсолена то је стварало потребу за сталним реформисањем система здравствене заштите у Немачкој. </a:t>
            </a:r>
          </a:p>
          <a:p>
            <a:pPr>
              <a:lnSpc>
                <a:spcPct val="100000"/>
              </a:lnSpc>
            </a:pPr>
            <a:r>
              <a:rPr lang="sr-Cyrl-RS" sz="2400" dirty="0" smtClean="0"/>
              <a:t>Након реформе извршене 2009. године сва лица на територији Немачке са потврдом сталног боравишта мандаторно су осигурана било кроз обавезно или добровољно здравствено осигурање.</a:t>
            </a:r>
          </a:p>
          <a:p>
            <a:pPr>
              <a:lnSpc>
                <a:spcPct val="150000"/>
              </a:lnSpc>
            </a:pPr>
            <a:r>
              <a:rPr lang="sr-Cyrl-RS" sz="2400" dirty="0" smtClean="0"/>
              <a:t>Дистрибуција осигурања према подацима из 2014. године на територији Немачке: 90% су осигурани обавезним осигурањем, 10% приватним осигурање.</a:t>
            </a:r>
          </a:p>
          <a:p>
            <a:pPr>
              <a:lnSpc>
                <a:spcPct val="150000"/>
              </a:lnSpc>
            </a:pPr>
            <a:r>
              <a:rPr lang="sr-Cyrl-RS" sz="2400" dirty="0" smtClean="0"/>
              <a:t>Интересантан податак да су лица попут имиграната осигурана у случају постојања болести тј одређеног клиичког статуса.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51026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169" y="14618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</a:t>
            </a:r>
            <a:r>
              <a:rPr lang="sr-Cyrl-RS" sz="2800" b="1" dirty="0" smtClean="0">
                <a:latin typeface="+mn-lt"/>
              </a:rPr>
              <a:t>Хрватској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29" y="1661374"/>
            <a:ext cx="11578107" cy="500988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Са историјске тачке посматрања, у Хрватској је, међу првима у Европи, према Бизмарковом моделу, уведен систем обавезног здравственог осигурања за раднике, док је за остало становништво била предвиђена могућност добровољног здравственог осигурања</a:t>
            </a:r>
          </a:p>
          <a:p>
            <a:r>
              <a:rPr lang="ru-RU" dirty="0" smtClean="0"/>
              <a:t>Ово се дешавало још 1891. године да би 1907. године реформом здравствено осигурање обухватило све категорије радника, чланове породица чија примања су била испод имовнског минимума. </a:t>
            </a:r>
          </a:p>
          <a:p>
            <a:r>
              <a:rPr lang="ru-RU" dirty="0" smtClean="0"/>
              <a:t>Након осамостаљивања Хрватске, наслеђен је децентрализован и фрагментиран здравствени систем, као и у другим бившим југословенским републикама, па се приступило усклађивању здравственог система, у складу са друштвено-политичким и привредним системом земље, а касније и са стандардима развијенијих европских држава. Тако су промене започете већ 1990, односно 1991. године, са више измена и допуна Закона о здравственој заштити и здравственом осигурању из 1980. године.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2511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927" y="9015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Хрватској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1" y="1519707"/>
            <a:ext cx="11526591" cy="5164428"/>
          </a:xfrm>
        </p:spPr>
        <p:txBody>
          <a:bodyPr/>
          <a:lstStyle/>
          <a:p>
            <a:r>
              <a:rPr lang="ru-RU" dirty="0" smtClean="0"/>
              <a:t>Наставак реформисања уследио је 1993. године доношењем Закона о здравственој заштити и посебног Закона о здравственом осигурању, којим су уведени обавезно здравствено осигурање и две врсте добровољног, односно допунског и приватног здравственог осигурања.</a:t>
            </a:r>
          </a:p>
          <a:p>
            <a:r>
              <a:rPr lang="ru-RU" dirty="0" smtClean="0"/>
              <a:t>Обавезно здравствено осигурање се заснивало на начелима узајамности и солидарности</a:t>
            </a:r>
          </a:p>
          <a:p>
            <a:r>
              <a:rPr lang="ru-RU" dirty="0" smtClean="0"/>
              <a:t>Хрватски завод за здравствено осигурање је био носилац обавезног здравственог осигурања, а правним лицима - осигуравајућим друштвима и компанијама, која послују по тржишним принципима, поверено је спровођење добровољног здравственог осигурања.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70526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910"/>
            <a:ext cx="10515600" cy="1197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Хрватској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5" y="1365161"/>
            <a:ext cx="11539471" cy="522882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Наведеним законом је било уведено више извора средстава за финансирање права из обавезног здравственог осигурања: доприноси запослених осигураника и послодаваца, партиципација осигураних лица, доприноси власника приватних предузећа и пензионера и др., као и приходи из буџета Републике Хрватске.</a:t>
            </a:r>
          </a:p>
          <a:p>
            <a:r>
              <a:rPr lang="ru-RU" dirty="0" smtClean="0"/>
              <a:t>Деведесетих година XX века обележила су два значајна елемента у оквиру организације здравственог система. Први се односи на одлуку Владе Републике Хрватске да се укидају домови здравља и приватизује примарна здравствена заштита, са финансирањем по основу капитације (главарине).</a:t>
            </a:r>
          </a:p>
          <a:p>
            <a:r>
              <a:rPr lang="ru-RU" dirty="0" smtClean="0"/>
              <a:t>Примарна здравствена заштита је претворена у низ мањих, неповезаних здравствених јединица, које нису на одговарајући начин задовољавале здравствене потребе грађана. </a:t>
            </a:r>
          </a:p>
        </p:txBody>
      </p:sp>
    </p:spTree>
    <p:extLst>
      <p:ext uri="{BB962C8B-B14F-4D97-AF65-F5344CB8AC3E}">
        <p14:creationId xmlns:p14="http://schemas.microsoft.com/office/powerpoint/2010/main" xmlns="" val="3592703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442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Хрватској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2" y="1390918"/>
            <a:ext cx="11449318" cy="5164428"/>
          </a:xfrm>
        </p:spPr>
        <p:txBody>
          <a:bodyPr>
            <a:normAutofit/>
          </a:bodyPr>
          <a:lstStyle/>
          <a:p>
            <a:r>
              <a:rPr lang="ru-RU" dirty="0" smtClean="0"/>
              <a:t>Ради ограничења здравствене потрошње и стабилизације система здравственог осигурања је, 2002. године, ступио на снагу нови Закон о здравственом осигурању, у оквиру реализације Програма реформе система здравства и здравственог осигурања, који је усвојен 2001. године у Хрватској. </a:t>
            </a:r>
          </a:p>
          <a:p>
            <a:r>
              <a:rPr lang="ru-RU" dirty="0" smtClean="0"/>
              <a:t>Успостављен је мешовити модел здравственог осигурања, на основу националног здравственог осигурања и допунског осигурања. </a:t>
            </a:r>
          </a:p>
          <a:p>
            <a:r>
              <a:rPr lang="ru-RU" dirty="0" smtClean="0"/>
              <a:t>Основно здравствено осигурање је било обавезно и спроводио га је Завод. У оквиру тог осигурања, осигурана лица су се осигуравала под једнаким условима, на начелима узајамности и солидарности, али су право на здравствену заштиту и право на новчане накнаде знатно смањени (стандардни здравствени пакет)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4913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321" y="10754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Хрватској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941" y="1493949"/>
            <a:ext cx="11681138" cy="510003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Основне карактеристике здравственог система Хрватске су следеће: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Бизмарков модел здравствене заштите и здравственог осигурања;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„слободан улаз“ у здравствени сиситем (путем примарне здравствене      заштите);      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прописано опште обавезно здравствено осигурање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успостављен концепт изабраног лекара примарне здравствене заштите            („чувари врата“ здравственог система, кроз мање оптерећење секундарне и терцијарне здравствене заштите);  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успостављено обавезно и добровољно здравствено осигурање и               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извршени одређени реформски процеси у области здравственог система. </a:t>
            </a:r>
          </a:p>
          <a:p>
            <a:pPr marL="0" indent="0">
              <a:buNone/>
            </a:pPr>
            <a:r>
              <a:rPr lang="ru-RU" dirty="0" smtClean="0"/>
              <a:t>Здравствени систем је у основи нормативно уређен са два системска законска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35416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48" y="12042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>
                <a:latin typeface="+mn-lt"/>
              </a:rPr>
              <a:t>Организација система здравствене заштите у Хрватској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4" y="1493949"/>
            <a:ext cx="11616744" cy="5125792"/>
          </a:xfrm>
        </p:spPr>
        <p:txBody>
          <a:bodyPr/>
          <a:lstStyle/>
          <a:p>
            <a:r>
              <a:rPr lang="ru-RU" dirty="0" smtClean="0"/>
              <a:t>Здравствени систем је у основи нормативно уређен са два системска законска прописа : Законом о здравственој заштити и Законом о обавезном здравственом осигурању.</a:t>
            </a:r>
          </a:p>
          <a:p>
            <a:r>
              <a:rPr lang="ru-RU" dirty="0" smtClean="0"/>
              <a:t>Основни проблеми здравственог система Хрватске су: </a:t>
            </a:r>
          </a:p>
          <a:p>
            <a:r>
              <a:rPr lang="ru-RU" dirty="0" smtClean="0"/>
              <a:t>1) актуелна светска економска криза; </a:t>
            </a:r>
          </a:p>
          <a:p>
            <a:r>
              <a:rPr lang="ru-RU" dirty="0" smtClean="0"/>
              <a:t>2) демографско старење становништва; </a:t>
            </a:r>
          </a:p>
          <a:p>
            <a:r>
              <a:rPr lang="ru-RU" dirty="0" smtClean="0"/>
              <a:t>3) растући трошкови за одрживи здравствени ситем; </a:t>
            </a:r>
          </a:p>
          <a:p>
            <a:r>
              <a:rPr lang="ru-RU" dirty="0" smtClean="0"/>
              <a:t>4) висок удео трошкова здравства у јавној потрошњи и</a:t>
            </a:r>
          </a:p>
          <a:p>
            <a:r>
              <a:rPr lang="ru-RU" dirty="0" smtClean="0"/>
              <a:t> 5) пораст хроничних болести популације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4834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Литература: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Симић С. Социјална медицина. Медицински факултет Универзитета у Београду</a:t>
            </a:r>
            <a:r>
              <a:rPr lang="sr-Cyrl-RS" smtClean="0"/>
              <a:t>, 2012.</a:t>
            </a:r>
            <a:endParaRPr lang="sr-Cyrl-RS" dirty="0" smtClean="0"/>
          </a:p>
          <a:p>
            <a:pPr marL="514350" indent="-514350">
              <a:buFont typeface="+mj-lt"/>
              <a:buAutoNum type="arabicParenR"/>
            </a:pPr>
            <a:r>
              <a:rPr lang="sr-Cyrl-RS" dirty="0" smtClean="0"/>
              <a:t>Катарина Јовичић. Систем здарвствене заштите и здарвственог осигурања. Упоредна анализа у европским земљама. Институт за упоредно право, Београд, 2014.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57" y="437881"/>
            <a:ext cx="10515600" cy="682581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 smtClean="0">
                <a:latin typeface="+mn-lt"/>
              </a:rPr>
              <a:t>Организација система здравствене заштите у Немачкој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155" y="1661375"/>
            <a:ext cx="11269014" cy="4778062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Здравствени систем у Немачкој подразумева интеграцију приватној и јавног сектора тако да установе које пружају секундарну здравствену заштиту попут болница могу бити и приватне и јавне али су део тзв. </a:t>
            </a:r>
            <a:r>
              <a:rPr lang="sr-Cyrl-RS" b="1" dirty="0" smtClean="0"/>
              <a:t>болничког плана </a:t>
            </a:r>
            <a:r>
              <a:rPr lang="sr-Cyrl-RS" dirty="0" smtClean="0"/>
              <a:t>и у обавези су да пружају здравствене услуге осгураницима и обавезног и добровљног система здравственог осигурања.</a:t>
            </a:r>
          </a:p>
          <a:p>
            <a:r>
              <a:rPr lang="ru-RU" sz="2600" dirty="0" smtClean="0"/>
              <a:t>Здравствени осигураник у Немачкој аутоматски осигурава и тзв. зависна лица (мисли се на супружнике и децу5), која стичу једнака права из осигурања. </a:t>
            </a:r>
          </a:p>
          <a:p>
            <a:r>
              <a:rPr lang="ru-RU" sz="2600" dirty="0" smtClean="0"/>
              <a:t>Услови за остваривање права на осигурање остварена путем осигурања супружника: да сами нису члан неке здравствене организације, да нису ослобођени од обавезе осигурања, да нису самозапослени и да немају заједничких прихода са осигураним супружником.</a:t>
            </a:r>
          </a:p>
        </p:txBody>
      </p:sp>
    </p:spTree>
    <p:extLst>
      <p:ext uri="{BB962C8B-B14F-4D97-AF65-F5344CB8AC3E}">
        <p14:creationId xmlns:p14="http://schemas.microsoft.com/office/powerpoint/2010/main" xmlns="" val="201884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290" y="90153"/>
            <a:ext cx="10515600" cy="1468191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400" b="1" dirty="0">
                <a:latin typeface="+mn-lt"/>
              </a:rPr>
              <a:t>Организација система здравствене заштите у Немачкој</a:t>
            </a:r>
            <a:endParaRPr lang="en-US" sz="24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428" y="1558344"/>
            <a:ext cx="11062952" cy="5035639"/>
          </a:xfrm>
        </p:spPr>
        <p:txBody>
          <a:bodyPr/>
          <a:lstStyle/>
          <a:p>
            <a:r>
              <a:rPr lang="ru-RU" dirty="0" smtClean="0"/>
              <a:t>Формирање добровољног здравственог осигурања у земљама Европске уније је неопходно јер обавезно здравствено осигурање у у великом проценту није више у могућности да покрива све здравствене трошкове осигураника. </a:t>
            </a:r>
          </a:p>
          <a:p>
            <a:r>
              <a:rPr lang="ru-RU" dirty="0" smtClean="0"/>
              <a:t>Особе које могу бити осигуране добровољним осигурањем су: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лица која су искључена из обавезног здравственог осигурања: самозапослени, лица која се баве слободним занимањима и државни службеници;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као и лица која зарађују око 50 000 евра годишње и тиме остварују право на избор да ли ће се осигурати обавезним или добровољним осигурањем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8009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944" y="167426"/>
            <a:ext cx="10709856" cy="1120462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Организације система здравствене заштите у појединим Европским земљама</a:t>
            </a:r>
            <a:b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RS" sz="2400" b="1" dirty="0"/>
              <a:t>Организација система здравствене заштите у Немачкој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5" y="1596980"/>
            <a:ext cx="11256135" cy="4997003"/>
          </a:xfrm>
        </p:spPr>
        <p:txBody>
          <a:bodyPr/>
          <a:lstStyle/>
          <a:p>
            <a:r>
              <a:rPr lang="sr-Cyrl-RS" dirty="0" smtClean="0"/>
              <a:t>Постоје три</a:t>
            </a:r>
            <a:r>
              <a:rPr lang="ru-RU" dirty="0" smtClean="0"/>
              <a:t> врсте добровољног осигурања у Немачкој: алтернативно, комплементарно и суплементарно. </a:t>
            </a:r>
          </a:p>
          <a:p>
            <a:r>
              <a:rPr lang="ru-RU" dirty="0"/>
              <a:t>А</a:t>
            </a:r>
            <a:r>
              <a:rPr lang="ru-RU" dirty="0" smtClean="0"/>
              <a:t>лтернативно осигурање: самозапослени и лица која се баве слободним занимањем јер су искључени из шеме обавезног здравственог осигурања, лица која зарађују преко претходно наведеног износа, а одаберз добровољно здравствено осигурање. </a:t>
            </a:r>
          </a:p>
          <a:p>
            <a:r>
              <a:rPr lang="ru-RU" dirty="0" smtClean="0"/>
              <a:t>Остваривање веће покривености здравствених услуга добровољним осигурањем потражује куповину већег броја полисе осигурања</a:t>
            </a:r>
          </a:p>
          <a:p>
            <a:r>
              <a:rPr lang="ru-RU" dirty="0" smtClean="0"/>
              <a:t> Осигуравајуће компаније које пружају ову врсту осигурања функционишу по систему рефундације трошкова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8465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685" y="36512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 smtClean="0">
                <a:latin typeface="+mn-lt"/>
              </a:rPr>
              <a:t>Организација система здравствене заштите у Немачкој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1661376"/>
            <a:ext cx="11603865" cy="4971244"/>
          </a:xfrm>
        </p:spPr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Комплементарно осигурање- покривају трошкове партиципације.</a:t>
            </a:r>
          </a:p>
          <a:p>
            <a:endParaRPr lang="sr-Cyrl-RS" dirty="0" smtClean="0"/>
          </a:p>
          <a:p>
            <a:r>
              <a:rPr lang="sr-Cyrl-RS" dirty="0" smtClean="0"/>
              <a:t>Лица која ће се одлучити за ову врсту добровољног осигурања су државни службеници за покривање оног дела трошкова које им не рефундира Влада. </a:t>
            </a:r>
          </a:p>
          <a:p>
            <a:endParaRPr lang="sr-Cyrl-RS" dirty="0" smtClean="0"/>
          </a:p>
          <a:p>
            <a:r>
              <a:rPr lang="sr-Cyrl-RS" dirty="0" smtClean="0"/>
              <a:t>Ова врста осигурања најчешће се користи за покривање трошкова ванболничке неге, стоматолошких услуга, као и за добијање новчане накнаде у случају хоспитализације.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59882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685" y="18482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RS" sz="2800" b="1" dirty="0"/>
              <a:t>Организација система здравствене заштите у Немачкој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7" y="1803042"/>
            <a:ext cx="11487955" cy="472654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Суплементарно осигурање- пружа осигуранику већи избор здравствених услуга.</a:t>
            </a:r>
          </a:p>
          <a:p>
            <a:r>
              <a:rPr lang="ru-RU" dirty="0" smtClean="0"/>
              <a:t>У Немачкој се суплементарно осигурање најчешће користи за остваривање могућности избора специјалисте, али и комфорнијег боравка у болницама. </a:t>
            </a:r>
          </a:p>
          <a:p>
            <a:r>
              <a:rPr lang="ru-RU" dirty="0" smtClean="0"/>
              <a:t>Приликом одређивања висине премије за добровољно осигурање узимају се у обзир године осигураника у тренутку закључења уговора,као и здравствени статус и избор «пакета» жељених здравствених услуга. </a:t>
            </a:r>
          </a:p>
          <a:p>
            <a:r>
              <a:rPr lang="ru-RU" dirty="0" smtClean="0"/>
              <a:t>Вредност који се плаћа за премију се одбија од износа прихода осигураника који се опорезује. </a:t>
            </a:r>
          </a:p>
          <a:p>
            <a:r>
              <a:rPr lang="ru-RU" dirty="0" smtClean="0"/>
              <a:t>Услугу добровољног осигурања нуди преко 50 осигуравајућих компанија, организованих у Удружење приватног здравственог осигурања.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448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685" y="18482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RS" sz="2800" b="1" dirty="0" smtClean="0"/>
              <a:t>Организација система здравствене заштите у Немачкој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7" y="1738648"/>
            <a:ext cx="11410682" cy="480381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Организација здравственог осигурања у Немачкој је више етапна.</a:t>
            </a:r>
          </a:p>
          <a:p>
            <a:r>
              <a:rPr lang="ru-RU" dirty="0" smtClean="0"/>
              <a:t>Осим учешћа државних органа, постоји велики број здравствених органзација и компанија које пружају услуге здравственог осигурања. </a:t>
            </a:r>
          </a:p>
          <a:p>
            <a:r>
              <a:rPr lang="ru-RU" dirty="0" smtClean="0"/>
              <a:t>Државни органи  пружају здравствене услуге индиректно, путем болница која се налазе у друштвеном власништву и власништву општина. </a:t>
            </a:r>
          </a:p>
          <a:p>
            <a:r>
              <a:rPr lang="ru-RU" dirty="0" smtClean="0"/>
              <a:t>На савезном нивоу Савезна скупштина, Савезни савет и Министарство здравља дефинишу политику земље у погледу питања здравствене заштите и осигурања.</a:t>
            </a:r>
          </a:p>
          <a:p>
            <a:r>
              <a:rPr lang="ru-RU" dirty="0" smtClean="0"/>
              <a:t> Даље министарства у свакој покрајини су надлежна за доношење својих закона, контролисање спровођења истих и финансијске инвестиције у болнички сектор.</a:t>
            </a:r>
          </a:p>
          <a:p>
            <a:r>
              <a:rPr lang="ru-RU" dirty="0" smtClean="0"/>
              <a:t>На нивоу покрајина владе су надлежне за одржавање болничке инфраструктуре, независно од тога ли су болнице у државном или приватном власништву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7234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685" y="15906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Организације система здравствене заштите у појединим Европским земљама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Cyrl-RS" sz="2800" b="1" dirty="0" smtClean="0">
                <a:latin typeface="+mn-lt"/>
              </a:rPr>
              <a:t>Организација система здравствене заштите у Немачкој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7" y="1571222"/>
            <a:ext cx="11462198" cy="5035639"/>
          </a:xfrm>
        </p:spPr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Избор личног лекара није мандаторна већ опциона категорија у Немачкој.</a:t>
            </a:r>
          </a:p>
          <a:p>
            <a:r>
              <a:rPr lang="sr-Cyrl-RS" dirty="0" smtClean="0"/>
              <a:t>Идентични услови су и за доктора стоматологије.</a:t>
            </a:r>
          </a:p>
          <a:p>
            <a:r>
              <a:rPr lang="sr-Cyrl-RS" dirty="0" smtClean="0"/>
              <a:t>У току последње деценије уведена је опција избора породичног лекара, што се наплаћује по посебним ценама а условљава да одабиром породичног лекара здравствене услуге у амбуланти се могу остварити само уз упут породичног лекара.</a:t>
            </a:r>
          </a:p>
          <a:p>
            <a:pPr marL="0" indent="0">
              <a:buNone/>
            </a:pPr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9349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2450</Words>
  <Application>Microsoft Office PowerPoint</Application>
  <PresentationFormat>Custom</PresentationFormat>
  <Paragraphs>136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      МАСТЕР АКАДЕМСКЕ СТУДИЈЕ Мастер менаџмент у систему здравствене заштите ПОЛИТИКА И СИСТЕМ ЗДРАВСТВЕНЕ ЗАШТИТЕ    СПЕЦИФИЧНОСТИ ОДРЕЂЕНИХ ЗДРАВСТВЕНИХ СИСТЕМА</vt:lpstr>
      <vt:lpstr>Организације система здравствене заштите у појединим Европским земљама  Организација система здравствене заштите у Немачкој </vt:lpstr>
      <vt:lpstr>Организације система здравствене заштите у појединим Европским земљама Организација система здравствене заштите у Немачкој</vt:lpstr>
      <vt:lpstr>Организације система здравствене заштите у појединим Европским земљама Организација система здравствене заштите у Немачкој</vt:lpstr>
      <vt:lpstr>Организације система здравствене заштите у појединим Европским земљама Организација система здравствене заштите у Немачкој</vt:lpstr>
      <vt:lpstr>Организације система здравствене заштите у појединим Европским земљама Организација система здравствене заштите у Немачкој</vt:lpstr>
      <vt:lpstr>Организације система здравствене заштите у појединим Европским земљама Организација система здравствене заштите у Немачкој</vt:lpstr>
      <vt:lpstr>Организације система здравствене заштите у појединим Европским земљама Организација система здравствене заштите у Немачкој</vt:lpstr>
      <vt:lpstr>Организације система здравствене заштите у појединим Европским земљама Организација система здравствене заштите у Немачкој</vt:lpstr>
      <vt:lpstr>Организације система здравствене заштите у појединим Европским земљама Организација система здравствене заштите у Немачкој</vt:lpstr>
      <vt:lpstr>Организације система здравствене заштите у појединим Европским земљама Организација система здравствене заштите у Италији</vt:lpstr>
      <vt:lpstr>Организације система здравствене заштите у појединим Европским земљама Организација система здравствене заштите у Италији</vt:lpstr>
      <vt:lpstr>Организације система здравствене заштите у појединим Европским земљама Организација система здравствене заштите у Италији</vt:lpstr>
      <vt:lpstr>Организације система здравствене заштите у појединим Европским земљама Организација система здравствене заштите у Италији</vt:lpstr>
      <vt:lpstr>Организације система здравствене заштите у појединим Европским земљама Организација система здравствене заштите у Италији</vt:lpstr>
      <vt:lpstr>Организације система здравствене заштите у појединим Европским земљама Организација система здравствене заштите у Италији</vt:lpstr>
      <vt:lpstr>Организације система здравствене заштите у појединим Европским земљама Организација система здравствене заштите у Италији</vt:lpstr>
      <vt:lpstr>Организације система здравствене заштите у појединим Европским земљама Организација система здравствене заштите у Италији</vt:lpstr>
      <vt:lpstr>Организације система здравствене заштите у појединим Европским земљама Организација система здравствене заштите у Италији</vt:lpstr>
      <vt:lpstr>Организације система здравствене заштите у појединим Европским земљама Организација система здравствене заштите у Хрватској</vt:lpstr>
      <vt:lpstr>Организације система здравствене заштите у појединим Европским земљама Организација система здравствене заштите у Хрватској</vt:lpstr>
      <vt:lpstr>Организације система здравствене заштите у појединим Европским земљама Организација система здравствене заштите у Хрватској</vt:lpstr>
      <vt:lpstr>Организације система здравствене заштите у појединим Европским земљама Организација система здравствене заштите у Хрватској</vt:lpstr>
      <vt:lpstr>Организације система здравствене заштите у појединим Европским земљама Организација система здравствене заштите у Хрватској</vt:lpstr>
      <vt:lpstr>Организације система здравствене заштите у појединим Европским земљама Организација система здравствене заштите у Хрватској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Факултет медицинских наука  МАСТЕР АКАДЕМСКЕ СТУДИЈЕ Мастер менаџмент у систему здравствене заштите ПОЛИТИКА И СИСТЕМ ЗДРАВСТВЕНЕ ЗАШТИТЕ    СПЕЦИФИЧНОСТИ ОДРЕЂЕНИХ ЗДРАВСТВЕНИХ СИСТЕМА</dc:title>
  <dc:creator>User</dc:creator>
  <cp:lastModifiedBy>Admin</cp:lastModifiedBy>
  <cp:revision>37</cp:revision>
  <dcterms:created xsi:type="dcterms:W3CDTF">2019-01-20T19:16:14Z</dcterms:created>
  <dcterms:modified xsi:type="dcterms:W3CDTF">2019-01-22T20:49:52Z</dcterms:modified>
</cp:coreProperties>
</file>